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sldIdLst>
    <p:sldId id="367" r:id="rId5"/>
    <p:sldId id="332" r:id="rId6"/>
    <p:sldId id="359" r:id="rId7"/>
    <p:sldId id="365" r:id="rId8"/>
    <p:sldId id="366" r:id="rId9"/>
    <p:sldId id="346" r:id="rId10"/>
    <p:sldId id="364" r:id="rId11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cky Lidbetter" initials="NL" lastIdx="2" clrIdx="0">
    <p:extLst>
      <p:ext uri="{19B8F6BF-5375-455C-9EA6-DF929625EA0E}">
        <p15:presenceInfo xmlns:p15="http://schemas.microsoft.com/office/powerpoint/2012/main" userId="Nicky Lidbett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EE00"/>
    <a:srgbClr val="CCFF66"/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430" autoAdjust="0"/>
    <p:restoredTop sz="95501" autoAdjust="0"/>
  </p:normalViewPr>
  <p:slideViewPr>
    <p:cSldViewPr snapToGrid="0">
      <p:cViewPr varScale="1">
        <p:scale>
          <a:sx n="60" d="100"/>
          <a:sy n="60" d="100"/>
        </p:scale>
        <p:origin x="400" y="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497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5CE35F-5C33-4275-8C54-1008AB4BF102}" type="datetimeFigureOut">
              <a:rPr lang="en-GB" smtClean="0"/>
              <a:t>20/01/2021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63D1DD-25FD-4CAD-B3F4-92D465E464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263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63D1DD-25FD-4CAD-B3F4-92D465E464C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7812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User-led – explain what this means and talk briefly about own experience with anxiety.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63D1DD-25FD-4CAD-B3F4-92D465E464C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978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63D1DD-25FD-4CAD-B3F4-92D465E464C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8546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C8056-5F30-444F-84BE-5447756988B6}" type="datetimeFigureOut">
              <a:rPr lang="en-GB" smtClean="0"/>
              <a:t>20/01/2021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A0A2F-74D8-4FED-8F31-A5F8F9BBE8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7861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03389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177"/>
          <a:stretch/>
        </p:blipFill>
        <p:spPr>
          <a:xfrm>
            <a:off x="7968445" y="0"/>
            <a:ext cx="4223556" cy="14415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005"/>
          <a:stretch/>
        </p:blipFill>
        <p:spPr>
          <a:xfrm>
            <a:off x="-1" y="-419106"/>
            <a:ext cx="2368348" cy="1139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781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C8056-5F30-444F-84BE-5447756988B6}" type="datetimeFigureOut">
              <a:rPr lang="en-GB" smtClean="0"/>
              <a:t>20/01/2021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A0A2F-74D8-4FED-8F31-A5F8F9BBE8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11640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C8056-5F30-444F-84BE-5447756988B6}" type="datetimeFigureOut">
              <a:rPr lang="en-GB" smtClean="0"/>
              <a:t>20/01/2021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A0A2F-74D8-4FED-8F31-A5F8F9BBE8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5136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C8056-5F30-444F-84BE-5447756988B6}" type="datetimeFigureOut">
              <a:rPr lang="en-GB" smtClean="0"/>
              <a:t>20/01/2021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A0A2F-74D8-4FED-8F31-A5F8F9BBE8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1067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C8056-5F30-444F-84BE-5447756988B6}" type="datetimeFigureOut">
              <a:rPr lang="en-GB" smtClean="0"/>
              <a:t>20/01/2021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A0A2F-74D8-4FED-8F31-A5F8F9BBE8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820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C8056-5F30-444F-84BE-5447756988B6}" type="datetimeFigureOut">
              <a:rPr lang="en-GB" smtClean="0"/>
              <a:t>20/01/2021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A0A2F-74D8-4FED-8F31-A5F8F9BBE8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1451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C8056-5F30-444F-84BE-5447756988B6}" type="datetimeFigureOut">
              <a:rPr lang="en-GB" smtClean="0"/>
              <a:t>20/01/2021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A0A2F-74D8-4FED-8F31-A5F8F9BBE8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7247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C8056-5F30-444F-84BE-5447756988B6}" type="datetimeFigureOut">
              <a:rPr lang="en-GB" smtClean="0"/>
              <a:t>20/01/2021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A0A2F-74D8-4FED-8F31-A5F8F9BBE8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9354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C8056-5F30-444F-84BE-5447756988B6}" type="datetimeFigureOut">
              <a:rPr lang="en-GB" smtClean="0"/>
              <a:t>20/01/2021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A0A2F-74D8-4FED-8F31-A5F8F9BBE8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4832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C8056-5F30-444F-84BE-5447756988B6}" type="datetimeFigureOut">
              <a:rPr lang="en-GB" smtClean="0"/>
              <a:t>20/01/2021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A0A2F-74D8-4FED-8F31-A5F8F9BBE8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02318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03389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834180" cy="683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04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FC8056-5F30-444F-84BE-5447756988B6}" type="datetimeFigureOut">
              <a:rPr lang="en-GB" smtClean="0"/>
              <a:t>20/01/2021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CA0A2F-74D8-4FED-8F31-A5F8F9BBE8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6531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iobbenevolentfund.org.uk/anxiety-uk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293916"/>
            <a:ext cx="11845636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</a:rPr>
              <a:t>Working in partnership with Anxiety UK</a:t>
            </a:r>
          </a:p>
          <a:p>
            <a:pPr algn="ctr"/>
            <a:r>
              <a:rPr lang="en-GB" sz="4800" dirty="0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</a:rPr>
              <a:t>Presenter: Dave Smithson, </a:t>
            </a:r>
          </a:p>
          <a:p>
            <a:pPr algn="ctr"/>
            <a:r>
              <a:rPr lang="en-GB" sz="4800" dirty="0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</a:rPr>
              <a:t>Operations Director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5654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2841" y="3608102"/>
            <a:ext cx="1114251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2800" dirty="0">
                <a:solidFill>
                  <a:srgbClr val="203864"/>
                </a:solidFill>
                <a:latin typeface="Arial"/>
                <a:cs typeface="Arial"/>
              </a:rPr>
              <a:t>Anxiety UK - UK’s leading user-led anxiety charity founded in 1970.</a:t>
            </a:r>
          </a:p>
          <a:p>
            <a:pPr lvl="0" algn="ctr"/>
            <a:r>
              <a:rPr lang="en-GB" sz="2800" dirty="0">
                <a:solidFill>
                  <a:srgbClr val="203864"/>
                </a:solidFill>
                <a:latin typeface="Arial"/>
                <a:cs typeface="Arial"/>
              </a:rPr>
              <a:t> Provides support, information &amp; advice on all anxiety disorders, stress and anxiety-based depression</a:t>
            </a:r>
            <a:r>
              <a:rPr lang="en-GB" sz="3600" dirty="0">
                <a:solidFill>
                  <a:srgbClr val="203864"/>
                </a:solidFill>
                <a:latin typeface="Arial"/>
                <a:cs typeface="Arial"/>
              </a:rPr>
              <a:t>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2022983"/>
            <a:ext cx="1184563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solidFill>
                  <a:srgbClr val="203864"/>
                </a:solidFill>
                <a:latin typeface="Arial"/>
                <a:cs typeface="Arial"/>
              </a:rPr>
              <a:t>Who are we?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9678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AutoShape 6"/>
          <p:cNvSpPr>
            <a:spLocks noGrp="1" noChangeArrowheads="1"/>
          </p:cNvSpPr>
          <p:nvPr>
            <p:ph type="title" idx="4294967295"/>
          </p:nvPr>
        </p:nvSpPr>
        <p:spPr>
          <a:xfrm>
            <a:off x="2073641" y="48923"/>
            <a:ext cx="7924800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 partners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096" y="4283053"/>
            <a:ext cx="3790206" cy="80204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54873" y="1932908"/>
            <a:ext cx="93448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Wide range of training, consultancy and partnership services: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36" y="4504835"/>
            <a:ext cx="1800907" cy="144632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8748" y="5627668"/>
            <a:ext cx="2719449" cy="64699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8441" y="4535335"/>
            <a:ext cx="1514603" cy="1785985"/>
          </a:xfrm>
          <a:prstGeom prst="rect">
            <a:avLst/>
          </a:prstGeom>
        </p:spPr>
      </p:pic>
      <p:pic>
        <p:nvPicPr>
          <p:cNvPr id="12" name="Picture 11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605" y="2893391"/>
            <a:ext cx="2770130" cy="1333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1500" y="2580215"/>
            <a:ext cx="2173895" cy="1710259"/>
          </a:xfrm>
          <a:prstGeom prst="rect">
            <a:avLst/>
          </a:prstGeom>
        </p:spPr>
      </p:pic>
      <p:pic>
        <p:nvPicPr>
          <p:cNvPr id="7" name="Picture 6" descr="A picture containing logo&#10;&#10;Description automatically generated">
            <a:extLst>
              <a:ext uri="{FF2B5EF4-FFF2-40B4-BE49-F238E27FC236}">
                <a16:creationId xmlns:a16="http://schemas.microsoft.com/office/drawing/2014/main" id="{1E0E2443-1D8B-4F79-A7D0-3973401B2F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697" y="2529416"/>
            <a:ext cx="28575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839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571875" y="1400079"/>
            <a:ext cx="5048250" cy="1143000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Services available</a:t>
            </a:r>
          </a:p>
        </p:txBody>
      </p:sp>
      <p:sp>
        <p:nvSpPr>
          <p:cNvPr id="4" name="Rectangle 3"/>
          <p:cNvSpPr/>
          <p:nvPr/>
        </p:nvSpPr>
        <p:spPr>
          <a:xfrm>
            <a:off x="395844" y="2343502"/>
            <a:ext cx="1140031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alt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Choice of psychological therapy support available: Cognitive Behavioural Therapy -CBT, Compassion Focused Therapy - CFT, counselling, clinical hypnotherapy and even traditional acupuncture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alt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Network of ‘Anxiety UK Approved Therapists’ giving national coverage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alt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Quick access into therapy (less than 2 weeks)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alt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Therapy delivered face to face, phone &amp; webcam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alt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Number of sessions not limited but delivered in accordance with NICE guidelines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alt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Top-up sessions available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alt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Strong clinical governance and quality assurance (achieved external quality assurance standard APPTS) </a:t>
            </a:r>
          </a:p>
        </p:txBody>
      </p:sp>
    </p:spTree>
    <p:extLst>
      <p:ext uri="{BB962C8B-B14F-4D97-AF65-F5344CB8AC3E}">
        <p14:creationId xmlns:p14="http://schemas.microsoft.com/office/powerpoint/2010/main" val="1260024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60099" y="1696411"/>
            <a:ext cx="5048250" cy="1143000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Services available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0" y="6356350"/>
            <a:ext cx="2743200" cy="365125"/>
          </a:xfrm>
        </p:spPr>
        <p:txBody>
          <a:bodyPr/>
          <a:lstStyle/>
          <a:p>
            <a:pPr>
              <a:defRPr/>
            </a:pPr>
            <a:fld id="{5C0C0AEB-67C5-4516-B276-1B7C8C724F1A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98764" y="2927229"/>
            <a:ext cx="1077092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alt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Initial assessment by an Anxiety UK member of staff or clinical associate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alt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year’s membership of Anxiety UK and its many benefits including a free subscription to the Headspace app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alt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Access to our Infoline, live chat, email and text support services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alt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Quarterly magazine (Anxious Times) featuring tips and advice for managing anxiety conditions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alt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Access to free downloadable resources in the member’s area of the website </a:t>
            </a:r>
          </a:p>
        </p:txBody>
      </p:sp>
    </p:spTree>
    <p:extLst>
      <p:ext uri="{BB962C8B-B14F-4D97-AF65-F5344CB8AC3E}">
        <p14:creationId xmlns:p14="http://schemas.microsoft.com/office/powerpoint/2010/main" val="3940400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900354" y="1380742"/>
            <a:ext cx="6553200" cy="1143000"/>
          </a:xfrm>
        </p:spPr>
        <p:txBody>
          <a:bodyPr/>
          <a:lstStyle/>
          <a:p>
            <a:pPr algn="ctr"/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Referral process</a:t>
            </a:r>
          </a:p>
        </p:txBody>
      </p:sp>
      <p:sp>
        <p:nvSpPr>
          <p:cNvPr id="6" name="Rectangle 5"/>
          <p:cNvSpPr/>
          <p:nvPr/>
        </p:nvSpPr>
        <p:spPr>
          <a:xfrm>
            <a:off x="2279576" y="1700809"/>
            <a:ext cx="7560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3600" b="1" dirty="0"/>
          </a:p>
          <a:p>
            <a:endParaRPr lang="en-GB" sz="3600" b="1" dirty="0"/>
          </a:p>
        </p:txBody>
      </p:sp>
      <p:sp>
        <p:nvSpPr>
          <p:cNvPr id="9" name="Rectangle 8"/>
          <p:cNvSpPr/>
          <p:nvPr/>
        </p:nvSpPr>
        <p:spPr>
          <a:xfrm>
            <a:off x="712381" y="2523742"/>
            <a:ext cx="1034086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 is referred to Anxiety UK by CIOB BF team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Anxiety UK acknowledge receipt and contact client to conduct the assessment within 2-5 days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Recommendations from assessment are sent to advisor for approval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 commences therapy once approved normally within 2-3 weeks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completion of therapy support outcome data is provided and Anxiety UK advise CIOB who will follow up for feedback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 is advised of further support available post therapy including 2 top up booster sessions if required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Outcome measures are reported on contract monitoring reports</a:t>
            </a:r>
            <a:endParaRPr lang="en-GB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3720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7030" y="2109591"/>
            <a:ext cx="10722279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Call the CIOB Benevolent Fund Team on 01344 630877</a:t>
            </a:r>
          </a:p>
          <a:p>
            <a:pPr algn="ctr"/>
            <a:endParaRPr lang="en-GB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6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visit </a:t>
            </a:r>
            <a:r>
              <a:rPr lang="en-GB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www.ciobbenevolentfund.org.uk/anxiety-uk</a:t>
            </a:r>
            <a:endParaRPr lang="en-GB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GB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857023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2E14C31BE4888479B8A4953D3698A2E" ma:contentTypeVersion="8" ma:contentTypeDescription="Create a new document." ma:contentTypeScope="" ma:versionID="092264da5f9246685b47568a9fa88555">
  <xsd:schema xmlns:xsd="http://www.w3.org/2001/XMLSchema" xmlns:xs="http://www.w3.org/2001/XMLSchema" xmlns:p="http://schemas.microsoft.com/office/2006/metadata/properties" xmlns:ns2="613dc14b-b46e-44ab-8402-82a4eb4d34e9" xmlns:ns3="038613c8-5909-4929-98a5-5c3c8e3f28c5" targetNamespace="http://schemas.microsoft.com/office/2006/metadata/properties" ma:root="true" ma:fieldsID="b7874f1e68f9323f07b53dca87f56eb0" ns2:_="" ns3:_="">
    <xsd:import namespace="613dc14b-b46e-44ab-8402-82a4eb4d34e9"/>
    <xsd:import namespace="038613c8-5909-4929-98a5-5c3c8e3f28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3dc14b-b46e-44ab-8402-82a4eb4d34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8613c8-5909-4929-98a5-5c3c8e3f28c5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83688E9-F1A1-48B6-BC36-5E38DB141349}">
  <ds:schemaRefs>
    <ds:schemaRef ds:uri="http://schemas.microsoft.com/office/2006/metadata/properties"/>
    <ds:schemaRef ds:uri="038613c8-5909-4929-98a5-5c3c8e3f28c5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613dc14b-b46e-44ab-8402-82a4eb4d34e9"/>
    <ds:schemaRef ds:uri="http://www.w3.org/XML/1998/namespace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4042462C-56A6-4944-B039-5C5F8D08F5F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13dc14b-b46e-44ab-8402-82a4eb4d34e9"/>
    <ds:schemaRef ds:uri="038613c8-5909-4929-98a5-5c3c8e3f28c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CEFD551-143F-4942-9999-95DD8BCB4DA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13286</TotalTime>
  <Words>332</Words>
  <Application>Microsoft Office PowerPoint</Application>
  <PresentationFormat>Widescreen</PresentationFormat>
  <Paragraphs>38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Current partners </vt:lpstr>
      <vt:lpstr>Services available</vt:lpstr>
      <vt:lpstr>Services available</vt:lpstr>
      <vt:lpstr>Referral process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Philippa Henstock</dc:creator>
  <cp:lastModifiedBy>David Smithson</cp:lastModifiedBy>
  <cp:revision>156</cp:revision>
  <cp:lastPrinted>2018-10-25T09:33:42Z</cp:lastPrinted>
  <dcterms:created xsi:type="dcterms:W3CDTF">2017-09-13T14:45:16Z</dcterms:created>
  <dcterms:modified xsi:type="dcterms:W3CDTF">2021-01-20T13:45:29Z</dcterms:modified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0x010100C2E14C31BE4888479B8A4953D3698A2E</vt:lpwstr>
  </property>
</Properties>
</file>