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60" r:id="rId2"/>
    <p:sldId id="261" r:id="rId3"/>
    <p:sldId id="259" r:id="rId4"/>
    <p:sldId id="265" r:id="rId5"/>
    <p:sldId id="257" r:id="rId6"/>
    <p:sldId id="267" r:id="rId7"/>
    <p:sldId id="268" r:id="rId8"/>
    <p:sldId id="266" r:id="rId9"/>
    <p:sldId id="262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69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55" autoAdjust="0"/>
    <p:restoredTop sz="95481" autoAdjust="0"/>
  </p:normalViewPr>
  <p:slideViewPr>
    <p:cSldViewPr snapToGrid="0" snapToObjects="1">
      <p:cViewPr varScale="1">
        <p:scale>
          <a:sx n="58" d="100"/>
          <a:sy n="58" d="100"/>
        </p:scale>
        <p:origin x="912" y="3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89" d="100"/>
          <a:sy n="89" d="100"/>
        </p:scale>
        <p:origin x="2632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E55E857-AE85-E44F-969D-DE1FAEEABBB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2CF4B3-2336-044B-8E30-7D33BA54765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4A5E90-26E1-6A47-8160-3387BF40CBD5}" type="datetimeFigureOut">
              <a:rPr lang="en-US" smtClean="0"/>
              <a:t>8/12/2020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140665-D7C7-454F-A87F-14134044A34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00145C-B0F7-364D-82B8-C1A21FA3A0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F8A632-9ECA-C648-9A6B-432ECB21838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77203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2CD7B0-102D-4155-8BF4-1E0BB5D59AC3}" type="datetimeFigureOut">
              <a:rPr lang="en-GB" smtClean="0"/>
              <a:t>12/08/2020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413BBA-4BAB-46F3-BCAF-3FB40BA7529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59165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413BBA-4BAB-46F3-BCAF-3FB40BA75291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820265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413BBA-4BAB-46F3-BCAF-3FB40BA75291}" type="slidenum">
              <a:rPr lang="en-GB" smtClean="0"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820265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outdoor, water, plane, person&#10;&#10;Description automatically generated">
            <a:extLst>
              <a:ext uri="{FF2B5EF4-FFF2-40B4-BE49-F238E27FC236}">
                <a16:creationId xmlns:a16="http://schemas.microsoft.com/office/drawing/2014/main" id="{ED4D4895-2233-FD40-9C6C-BF2AECA150B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3315" b="12192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573F4F1-8CF7-FC40-B83C-56ABD82A7D4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86982">
              <a:alpha val="7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702E98-CA5D-2147-B56D-AC2B36AC6B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620673"/>
            <a:ext cx="9144000" cy="946872"/>
          </a:xfrm>
          <a:prstGeom prst="rect">
            <a:avLst/>
          </a:prstGeom>
        </p:spPr>
        <p:txBody>
          <a:bodyPr anchor="b"/>
          <a:lstStyle>
            <a:lvl1pPr algn="ctr">
              <a:defRPr sz="5400">
                <a:solidFill>
                  <a:schemeClr val="bg1"/>
                </a:solidFill>
                <a:latin typeface="Monsal Gothic" panose="020B0000020200000000" pitchFamily="34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12" name="Picture 11" descr="A picture containing drawing&#10;&#10;Description automatically generated">
            <a:extLst>
              <a:ext uri="{FF2B5EF4-FFF2-40B4-BE49-F238E27FC236}">
                <a16:creationId xmlns:a16="http://schemas.microsoft.com/office/drawing/2014/main" id="{159C2C33-CB47-8C4D-8521-54081747235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787564" y="385762"/>
            <a:ext cx="1945422" cy="93041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5DA5705-FB67-CF44-9594-5FE53B634243}"/>
              </a:ext>
            </a:extLst>
          </p:cNvPr>
          <p:cNvSpPr txBox="1"/>
          <p:nvPr userDrawn="1"/>
        </p:nvSpPr>
        <p:spPr>
          <a:xfrm>
            <a:off x="317576" y="6272183"/>
            <a:ext cx="4572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0" i="0" kern="1200" dirty="0" err="1">
                <a:solidFill>
                  <a:schemeClr val="bg1"/>
                </a:solidFill>
                <a:effectLst/>
                <a:latin typeface="Monsal Gothic Medium" panose="020B0000020200000000" pitchFamily="34" charset="77"/>
                <a:ea typeface="+mn-ea"/>
                <a:cs typeface="+mn-cs"/>
              </a:rPr>
              <a:t>www.clc-talentretention.co.uk</a:t>
            </a:r>
            <a:endParaRPr lang="en-US" sz="14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0C04BFA-CC3A-A740-9485-3BF998AD24C6}"/>
              </a:ext>
            </a:extLst>
          </p:cNvPr>
          <p:cNvSpPr txBox="1"/>
          <p:nvPr userDrawn="1"/>
        </p:nvSpPr>
        <p:spPr>
          <a:xfrm>
            <a:off x="7368322" y="6278603"/>
            <a:ext cx="44408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400" b="0" i="0" kern="1200" dirty="0">
                <a:solidFill>
                  <a:schemeClr val="bg1"/>
                </a:solidFill>
                <a:effectLst/>
                <a:latin typeface="Monsal Gothic Medium" panose="020B0000020200000000" pitchFamily="34" charset="77"/>
                <a:ea typeface="+mn-ea"/>
                <a:cs typeface="+mn-cs"/>
              </a:rPr>
              <a:t>#</a:t>
            </a:r>
            <a:r>
              <a:rPr lang="en-GB" sz="1400" b="0" i="0" kern="1200" dirty="0" err="1">
                <a:solidFill>
                  <a:schemeClr val="bg1"/>
                </a:solidFill>
                <a:effectLst/>
                <a:latin typeface="Monsal Gothic Medium" panose="020B0000020200000000" pitchFamily="34" charset="77"/>
                <a:ea typeface="+mn-ea"/>
                <a:cs typeface="+mn-cs"/>
              </a:rPr>
              <a:t>ConstructionTRS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12158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D4D4895-2233-FD40-9C6C-BF2AECA150B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242" r="2464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573F4F1-8CF7-FC40-B83C-56ABD82A7D4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86982">
              <a:alpha val="7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702E98-CA5D-2147-B56D-AC2B36AC6B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620673"/>
            <a:ext cx="9144000" cy="946872"/>
          </a:xfrm>
          <a:prstGeom prst="rect">
            <a:avLst/>
          </a:prstGeom>
        </p:spPr>
        <p:txBody>
          <a:bodyPr anchor="b"/>
          <a:lstStyle>
            <a:lvl1pPr algn="ctr">
              <a:defRPr sz="5400">
                <a:solidFill>
                  <a:schemeClr val="bg1"/>
                </a:solidFill>
                <a:latin typeface="Monsal Gothic" panose="020B0000020200000000" pitchFamily="34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12" name="Picture 11" descr="A picture containing drawing&#10;&#10;Description automatically generated">
            <a:extLst>
              <a:ext uri="{FF2B5EF4-FFF2-40B4-BE49-F238E27FC236}">
                <a16:creationId xmlns:a16="http://schemas.microsoft.com/office/drawing/2014/main" id="{159C2C33-CB47-8C4D-8521-54081747235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787564" y="385762"/>
            <a:ext cx="1945422" cy="93041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88C8C0E-50E4-CD43-9F7B-99583E5A8128}"/>
              </a:ext>
            </a:extLst>
          </p:cNvPr>
          <p:cNvSpPr txBox="1"/>
          <p:nvPr userDrawn="1"/>
        </p:nvSpPr>
        <p:spPr>
          <a:xfrm>
            <a:off x="317576" y="6272183"/>
            <a:ext cx="4572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0" i="0" kern="1200" dirty="0" err="1">
                <a:solidFill>
                  <a:schemeClr val="bg1"/>
                </a:solidFill>
                <a:effectLst/>
                <a:latin typeface="Monsal Gothic Medium" panose="020B0000020200000000" pitchFamily="34" charset="77"/>
                <a:ea typeface="+mn-ea"/>
                <a:cs typeface="+mn-cs"/>
              </a:rPr>
              <a:t>www.clc-talentretention.co.uk</a:t>
            </a:r>
            <a:endParaRPr lang="en-US" sz="14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E6C086B-1AB7-DA4F-BBB0-3E71E2912597}"/>
              </a:ext>
            </a:extLst>
          </p:cNvPr>
          <p:cNvSpPr txBox="1"/>
          <p:nvPr userDrawn="1"/>
        </p:nvSpPr>
        <p:spPr>
          <a:xfrm>
            <a:off x="7368322" y="6278603"/>
            <a:ext cx="44408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400" b="0" i="0" kern="1200" dirty="0">
                <a:solidFill>
                  <a:schemeClr val="bg1"/>
                </a:solidFill>
                <a:effectLst/>
                <a:latin typeface="Monsal Gothic Medium" panose="020B0000020200000000" pitchFamily="34" charset="77"/>
                <a:ea typeface="+mn-ea"/>
                <a:cs typeface="+mn-cs"/>
              </a:rPr>
              <a:t>#</a:t>
            </a:r>
            <a:r>
              <a:rPr lang="en-GB" sz="1400" b="0" i="0" kern="1200" dirty="0" err="1">
                <a:solidFill>
                  <a:schemeClr val="bg1"/>
                </a:solidFill>
                <a:effectLst/>
                <a:latin typeface="Monsal Gothic Medium" panose="020B0000020200000000" pitchFamily="34" charset="77"/>
                <a:ea typeface="+mn-ea"/>
                <a:cs typeface="+mn-cs"/>
              </a:rPr>
              <a:t>ConstructionTRS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942402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D4D4895-2233-FD40-9C6C-BF2AECA150B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6322" b="5985"/>
          <a:stretch/>
        </p:blipFill>
        <p:spPr>
          <a:xfrm>
            <a:off x="-40959" y="1"/>
            <a:ext cx="12232959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573F4F1-8CF7-FC40-B83C-56ABD82A7D44}"/>
              </a:ext>
            </a:extLst>
          </p:cNvPr>
          <p:cNvSpPr/>
          <p:nvPr userDrawn="1"/>
        </p:nvSpPr>
        <p:spPr>
          <a:xfrm>
            <a:off x="-40959" y="0"/>
            <a:ext cx="12232959" cy="6858000"/>
          </a:xfrm>
          <a:prstGeom prst="rect">
            <a:avLst/>
          </a:prstGeom>
          <a:solidFill>
            <a:srgbClr val="086982">
              <a:alpha val="7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702E98-CA5D-2147-B56D-AC2B36AC6B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620673"/>
            <a:ext cx="9144000" cy="946872"/>
          </a:xfrm>
          <a:prstGeom prst="rect">
            <a:avLst/>
          </a:prstGeom>
        </p:spPr>
        <p:txBody>
          <a:bodyPr anchor="b"/>
          <a:lstStyle>
            <a:lvl1pPr algn="ctr">
              <a:defRPr sz="5400">
                <a:solidFill>
                  <a:schemeClr val="bg1"/>
                </a:solidFill>
                <a:latin typeface="Monsal Gothic" panose="020B0000020200000000" pitchFamily="34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12" name="Picture 11" descr="A picture containing drawing&#10;&#10;Description automatically generated">
            <a:extLst>
              <a:ext uri="{FF2B5EF4-FFF2-40B4-BE49-F238E27FC236}">
                <a16:creationId xmlns:a16="http://schemas.microsoft.com/office/drawing/2014/main" id="{159C2C33-CB47-8C4D-8521-54081747235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787564" y="385762"/>
            <a:ext cx="1945422" cy="93041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260FA37-EA70-9F4A-A8F5-747A8BFF0786}"/>
              </a:ext>
            </a:extLst>
          </p:cNvPr>
          <p:cNvSpPr txBox="1"/>
          <p:nvPr userDrawn="1"/>
        </p:nvSpPr>
        <p:spPr>
          <a:xfrm>
            <a:off x="317576" y="6272183"/>
            <a:ext cx="4572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0" i="0" kern="1200" dirty="0" err="1">
                <a:solidFill>
                  <a:schemeClr val="bg1"/>
                </a:solidFill>
                <a:effectLst/>
                <a:latin typeface="Monsal Gothic Medium" panose="020B0000020200000000" pitchFamily="34" charset="77"/>
                <a:ea typeface="+mn-ea"/>
                <a:cs typeface="+mn-cs"/>
              </a:rPr>
              <a:t>www.clc-talentretention.co.uk</a:t>
            </a:r>
            <a:endParaRPr lang="en-US" sz="14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3E1570E-35A9-E447-91C1-4CCA89805F2D}"/>
              </a:ext>
            </a:extLst>
          </p:cNvPr>
          <p:cNvSpPr txBox="1"/>
          <p:nvPr userDrawn="1"/>
        </p:nvSpPr>
        <p:spPr>
          <a:xfrm>
            <a:off x="7368322" y="6278603"/>
            <a:ext cx="44408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400" b="0" i="0" kern="1200" dirty="0">
                <a:solidFill>
                  <a:schemeClr val="bg1"/>
                </a:solidFill>
                <a:effectLst/>
                <a:latin typeface="Monsal Gothic Medium" panose="020B0000020200000000" pitchFamily="34" charset="77"/>
                <a:ea typeface="+mn-ea"/>
                <a:cs typeface="+mn-cs"/>
              </a:rPr>
              <a:t>#</a:t>
            </a:r>
            <a:r>
              <a:rPr lang="en-GB" sz="1400" b="0" i="0" kern="1200" dirty="0" err="1">
                <a:solidFill>
                  <a:schemeClr val="bg1"/>
                </a:solidFill>
                <a:effectLst/>
                <a:latin typeface="Monsal Gothic Medium" panose="020B0000020200000000" pitchFamily="34" charset="77"/>
                <a:ea typeface="+mn-ea"/>
                <a:cs typeface="+mn-cs"/>
              </a:rPr>
              <a:t>ConstructionTRS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630536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D4D4895-2233-FD40-9C6C-BF2AECA150B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8208" r="20206" b="8190"/>
          <a:stretch/>
        </p:blipFill>
        <p:spPr>
          <a:xfrm>
            <a:off x="1" y="12455"/>
            <a:ext cx="12192000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573F4F1-8CF7-FC40-B83C-56ABD82A7D4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86982">
              <a:alpha val="7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702E98-CA5D-2147-B56D-AC2B36AC6B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620673"/>
            <a:ext cx="9144000" cy="946872"/>
          </a:xfrm>
          <a:prstGeom prst="rect">
            <a:avLst/>
          </a:prstGeom>
        </p:spPr>
        <p:txBody>
          <a:bodyPr anchor="b"/>
          <a:lstStyle>
            <a:lvl1pPr algn="ctr">
              <a:defRPr sz="5400">
                <a:solidFill>
                  <a:schemeClr val="bg1"/>
                </a:solidFill>
                <a:latin typeface="Monsal Gothic" panose="020B0000020200000000" pitchFamily="34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12" name="Picture 11" descr="A picture containing drawing&#10;&#10;Description automatically generated">
            <a:extLst>
              <a:ext uri="{FF2B5EF4-FFF2-40B4-BE49-F238E27FC236}">
                <a16:creationId xmlns:a16="http://schemas.microsoft.com/office/drawing/2014/main" id="{159C2C33-CB47-8C4D-8521-54081747235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787564" y="385762"/>
            <a:ext cx="1945422" cy="93041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3DE2074-2023-584A-B617-88C714EB1514}"/>
              </a:ext>
            </a:extLst>
          </p:cNvPr>
          <p:cNvSpPr txBox="1"/>
          <p:nvPr userDrawn="1"/>
        </p:nvSpPr>
        <p:spPr>
          <a:xfrm>
            <a:off x="317576" y="6272183"/>
            <a:ext cx="4572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0" i="0" kern="1200" dirty="0" err="1">
                <a:solidFill>
                  <a:schemeClr val="bg1"/>
                </a:solidFill>
                <a:effectLst/>
                <a:latin typeface="Monsal Gothic Medium" panose="020B0000020200000000" pitchFamily="34" charset="77"/>
                <a:ea typeface="+mn-ea"/>
                <a:cs typeface="+mn-cs"/>
              </a:rPr>
              <a:t>www.clc-talentretention.co.uk</a:t>
            </a:r>
            <a:endParaRPr lang="en-US" sz="14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17FBC75-D082-434C-8232-FD02ABA40E84}"/>
              </a:ext>
            </a:extLst>
          </p:cNvPr>
          <p:cNvSpPr txBox="1"/>
          <p:nvPr userDrawn="1"/>
        </p:nvSpPr>
        <p:spPr>
          <a:xfrm>
            <a:off x="7368322" y="6278603"/>
            <a:ext cx="44408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400" b="0" i="0" kern="1200" dirty="0">
                <a:solidFill>
                  <a:schemeClr val="bg1"/>
                </a:solidFill>
                <a:effectLst/>
                <a:latin typeface="Monsal Gothic Medium" panose="020B0000020200000000" pitchFamily="34" charset="77"/>
                <a:ea typeface="+mn-ea"/>
                <a:cs typeface="+mn-cs"/>
              </a:rPr>
              <a:t>#</a:t>
            </a:r>
            <a:r>
              <a:rPr lang="en-GB" sz="1400" b="0" i="0" kern="1200" dirty="0" err="1">
                <a:solidFill>
                  <a:schemeClr val="bg1"/>
                </a:solidFill>
                <a:effectLst/>
                <a:latin typeface="Monsal Gothic Medium" panose="020B0000020200000000" pitchFamily="34" charset="77"/>
                <a:ea typeface="+mn-ea"/>
                <a:cs typeface="+mn-cs"/>
              </a:rPr>
              <a:t>ConstructionTRS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685078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D4D4895-2233-FD40-9C6C-BF2AECA150B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8641" b="11854"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573F4F1-8CF7-FC40-B83C-56ABD82A7D4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86982">
              <a:alpha val="7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702E98-CA5D-2147-B56D-AC2B36AC6B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620673"/>
            <a:ext cx="9144000" cy="946872"/>
          </a:xfrm>
          <a:prstGeom prst="rect">
            <a:avLst/>
          </a:prstGeom>
        </p:spPr>
        <p:txBody>
          <a:bodyPr anchor="b"/>
          <a:lstStyle>
            <a:lvl1pPr algn="ctr">
              <a:defRPr sz="5400">
                <a:solidFill>
                  <a:schemeClr val="bg1"/>
                </a:solidFill>
                <a:latin typeface="Monsal Gothic" panose="020B0000020200000000" pitchFamily="34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12" name="Picture 11" descr="A picture containing drawing&#10;&#10;Description automatically generated">
            <a:extLst>
              <a:ext uri="{FF2B5EF4-FFF2-40B4-BE49-F238E27FC236}">
                <a16:creationId xmlns:a16="http://schemas.microsoft.com/office/drawing/2014/main" id="{159C2C33-CB47-8C4D-8521-54081747235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787564" y="385762"/>
            <a:ext cx="1945422" cy="93041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1CA6E83-5F1A-AA4C-8435-92D08235A300}"/>
              </a:ext>
            </a:extLst>
          </p:cNvPr>
          <p:cNvSpPr txBox="1"/>
          <p:nvPr userDrawn="1"/>
        </p:nvSpPr>
        <p:spPr>
          <a:xfrm>
            <a:off x="317576" y="6272183"/>
            <a:ext cx="4572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0" i="0" kern="1200" dirty="0" err="1">
                <a:solidFill>
                  <a:schemeClr val="bg1"/>
                </a:solidFill>
                <a:effectLst/>
                <a:latin typeface="Monsal Gothic Medium" panose="020B0000020200000000" pitchFamily="34" charset="77"/>
                <a:ea typeface="+mn-ea"/>
                <a:cs typeface="+mn-cs"/>
              </a:rPr>
              <a:t>www.clc-talentretention.co.uk</a:t>
            </a:r>
            <a:endParaRPr lang="en-US" sz="14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51286B4-4B7E-A142-8355-A281986E99A3}"/>
              </a:ext>
            </a:extLst>
          </p:cNvPr>
          <p:cNvSpPr txBox="1"/>
          <p:nvPr userDrawn="1"/>
        </p:nvSpPr>
        <p:spPr>
          <a:xfrm>
            <a:off x="7368322" y="6278603"/>
            <a:ext cx="44408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400" b="0" i="0" kern="1200" dirty="0">
                <a:solidFill>
                  <a:schemeClr val="bg1"/>
                </a:solidFill>
                <a:effectLst/>
                <a:latin typeface="Monsal Gothic Medium" panose="020B0000020200000000" pitchFamily="34" charset="77"/>
                <a:ea typeface="+mn-ea"/>
                <a:cs typeface="+mn-cs"/>
              </a:rPr>
              <a:t>#</a:t>
            </a:r>
            <a:r>
              <a:rPr lang="en-GB" sz="1400" b="0" i="0" kern="1200" dirty="0" err="1">
                <a:solidFill>
                  <a:schemeClr val="bg1"/>
                </a:solidFill>
                <a:effectLst/>
                <a:latin typeface="Monsal Gothic Medium" panose="020B0000020200000000" pitchFamily="34" charset="77"/>
                <a:ea typeface="+mn-ea"/>
                <a:cs typeface="+mn-cs"/>
              </a:rPr>
              <a:t>ConstructionTRS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511705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D4D4895-2233-FD40-9C6C-BF2AECA150B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589" t="3590" r="3589" b="3588"/>
          <a:stretch/>
        </p:blipFill>
        <p:spPr>
          <a:xfrm>
            <a:off x="-1" y="0"/>
            <a:ext cx="12192001" cy="685799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573F4F1-8CF7-FC40-B83C-56ABD82A7D4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86982">
              <a:alpha val="7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702E98-CA5D-2147-B56D-AC2B36AC6B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620673"/>
            <a:ext cx="9144000" cy="946872"/>
          </a:xfrm>
          <a:prstGeom prst="rect">
            <a:avLst/>
          </a:prstGeom>
        </p:spPr>
        <p:txBody>
          <a:bodyPr anchor="b"/>
          <a:lstStyle>
            <a:lvl1pPr algn="ctr">
              <a:defRPr sz="5400">
                <a:solidFill>
                  <a:schemeClr val="bg1"/>
                </a:solidFill>
                <a:latin typeface="Monsal Gothic" panose="020B0000020200000000" pitchFamily="34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12" name="Picture 11" descr="A picture containing drawing&#10;&#10;Description automatically generated">
            <a:extLst>
              <a:ext uri="{FF2B5EF4-FFF2-40B4-BE49-F238E27FC236}">
                <a16:creationId xmlns:a16="http://schemas.microsoft.com/office/drawing/2014/main" id="{159C2C33-CB47-8C4D-8521-54081747235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787564" y="385762"/>
            <a:ext cx="1945422" cy="93041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4564048-AD95-4D47-81DB-08C4611D7AE9}"/>
              </a:ext>
            </a:extLst>
          </p:cNvPr>
          <p:cNvSpPr txBox="1"/>
          <p:nvPr userDrawn="1"/>
        </p:nvSpPr>
        <p:spPr>
          <a:xfrm>
            <a:off x="317576" y="6272183"/>
            <a:ext cx="4572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0" i="0" kern="1200" dirty="0" err="1">
                <a:solidFill>
                  <a:schemeClr val="bg1"/>
                </a:solidFill>
                <a:effectLst/>
                <a:latin typeface="Monsal Gothic Medium" panose="020B0000020200000000" pitchFamily="34" charset="77"/>
                <a:ea typeface="+mn-ea"/>
                <a:cs typeface="+mn-cs"/>
              </a:rPr>
              <a:t>www.clc-talentretention.co.uk</a:t>
            </a:r>
            <a:endParaRPr lang="en-US" sz="14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9157152-4016-3D41-BF35-663329C379A4}"/>
              </a:ext>
            </a:extLst>
          </p:cNvPr>
          <p:cNvSpPr txBox="1"/>
          <p:nvPr userDrawn="1"/>
        </p:nvSpPr>
        <p:spPr>
          <a:xfrm>
            <a:off x="7368322" y="6278603"/>
            <a:ext cx="44408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400" b="0" i="0" kern="1200" dirty="0">
                <a:solidFill>
                  <a:schemeClr val="bg1"/>
                </a:solidFill>
                <a:effectLst/>
                <a:latin typeface="Monsal Gothic Medium" panose="020B0000020200000000" pitchFamily="34" charset="77"/>
                <a:ea typeface="+mn-ea"/>
                <a:cs typeface="+mn-cs"/>
              </a:rPr>
              <a:t>#</a:t>
            </a:r>
            <a:r>
              <a:rPr lang="en-GB" sz="1400" b="0" i="0" kern="1200" dirty="0" err="1">
                <a:solidFill>
                  <a:schemeClr val="bg1"/>
                </a:solidFill>
                <a:effectLst/>
                <a:latin typeface="Monsal Gothic Medium" panose="020B0000020200000000" pitchFamily="34" charset="77"/>
                <a:ea typeface="+mn-ea"/>
                <a:cs typeface="+mn-cs"/>
              </a:rPr>
              <a:t>ConstructionTRS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145477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7979B9E-D26C-DF45-8D69-3681FD20A7A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869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F97AB081-375C-8846-9629-FF677766EA19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9787564" y="385762"/>
            <a:ext cx="1945422" cy="930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260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18" Type="http://schemas.openxmlformats.org/officeDocument/2006/relationships/image" Target="../media/image2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19" Type="http://schemas.openxmlformats.org/officeDocument/2006/relationships/image" Target="../media/image24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3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12" Type="http://schemas.microsoft.com/office/2007/relationships/hdphoto" Target="../media/hdphoto2.wdp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11" Type="http://schemas.openxmlformats.org/officeDocument/2006/relationships/image" Target="../media/image32.png"/><Relationship Id="rId5" Type="http://schemas.openxmlformats.org/officeDocument/2006/relationships/image" Target="../media/image27.png"/><Relationship Id="rId15" Type="http://schemas.openxmlformats.org/officeDocument/2006/relationships/image" Target="../media/image35.png"/><Relationship Id="rId10" Type="http://schemas.microsoft.com/office/2007/relationships/hdphoto" Target="../media/hdphoto1.wdp"/><Relationship Id="rId4" Type="http://schemas.openxmlformats.org/officeDocument/2006/relationships/image" Target="../media/image26.png"/><Relationship Id="rId9" Type="http://schemas.openxmlformats.org/officeDocument/2006/relationships/image" Target="../media/image31.png"/><Relationship Id="rId1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5D6AC-751A-5A4B-AF14-582407B30D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334922"/>
            <a:ext cx="9144000" cy="1852067"/>
          </a:xfrm>
        </p:spPr>
        <p:txBody>
          <a:bodyPr/>
          <a:lstStyle/>
          <a:p>
            <a:r>
              <a:rPr lang="en-US" sz="6600" b="1" dirty="0"/>
              <a:t>Construction </a:t>
            </a:r>
            <a:br>
              <a:rPr lang="en-US" sz="6600" b="1" dirty="0"/>
            </a:br>
            <a:r>
              <a:rPr lang="en-US" sz="6600" b="1" dirty="0"/>
              <a:t>Talent Retention Scheme</a:t>
            </a:r>
          </a:p>
        </p:txBody>
      </p:sp>
    </p:spTree>
    <p:extLst>
      <p:ext uri="{BB962C8B-B14F-4D97-AF65-F5344CB8AC3E}">
        <p14:creationId xmlns:p14="http://schemas.microsoft.com/office/powerpoint/2010/main" val="5806774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2E50954-3D6B-4688-9024-6A685D5CF0A1}"/>
              </a:ext>
            </a:extLst>
          </p:cNvPr>
          <p:cNvSpPr/>
          <p:nvPr/>
        </p:nvSpPr>
        <p:spPr>
          <a:xfrm>
            <a:off x="419101" y="1532411"/>
            <a:ext cx="11263426" cy="435006"/>
          </a:xfrm>
          <a:prstGeom prst="rect">
            <a:avLst/>
          </a:prstGeom>
          <a:solidFill>
            <a:srgbClr val="086982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Monsal Gothic" panose="020B0000020200000000"/>
                <a:cs typeface="Arial" panose="020B0604020202020204" pitchFamily="34" charset="0"/>
              </a:rPr>
              <a:t>CLC People &amp; Skills Workstream. Chair: Mark Reynolds (MACE)</a:t>
            </a:r>
            <a:endParaRPr lang="en-GB" dirty="0">
              <a:solidFill>
                <a:schemeClr val="bg1"/>
              </a:solidFill>
              <a:latin typeface="Monsal Gothic" panose="020B000002020000000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00ACF28-F6FF-4E08-AB53-51606D119D2D}"/>
              </a:ext>
            </a:extLst>
          </p:cNvPr>
          <p:cNvSpPr/>
          <p:nvPr/>
        </p:nvSpPr>
        <p:spPr>
          <a:xfrm>
            <a:off x="419101" y="2068579"/>
            <a:ext cx="11263426" cy="435006"/>
          </a:xfrm>
          <a:prstGeom prst="rect">
            <a:avLst/>
          </a:prstGeom>
          <a:solidFill>
            <a:srgbClr val="086982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Monsal Gothic" panose="020B0000020200000000"/>
                <a:cs typeface="Arial" panose="020B0604020202020204" pitchFamily="34" charset="0"/>
              </a:rPr>
              <a:t>Reinvent skills plan working group. Chair: Sarah Beale (CITB)</a:t>
            </a:r>
            <a:endParaRPr lang="en-GB" dirty="0">
              <a:solidFill>
                <a:schemeClr val="bg1"/>
              </a:solidFill>
              <a:latin typeface="Monsal Gothic" panose="020B000002020000000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C764E14-881B-4D66-B8BA-8E8450915149}"/>
              </a:ext>
            </a:extLst>
          </p:cNvPr>
          <p:cNvSpPr/>
          <p:nvPr/>
        </p:nvSpPr>
        <p:spPr>
          <a:xfrm>
            <a:off x="2859520" y="2994913"/>
            <a:ext cx="2058939" cy="2364517"/>
          </a:xfrm>
          <a:prstGeom prst="rect">
            <a:avLst/>
          </a:prstGeom>
          <a:solidFill>
            <a:srgbClr val="086982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bg1"/>
                </a:solidFill>
                <a:latin typeface="Monsal Gothic" panose="020B0000020200000000"/>
                <a:cs typeface="Arial" panose="020B0604020202020204" pitchFamily="34" charset="0"/>
              </a:rPr>
              <a:t>Apprentices</a:t>
            </a: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247E0684-F132-457E-8109-D7B4264485D8}"/>
              </a:ext>
            </a:extLst>
          </p:cNvPr>
          <p:cNvSpPr/>
          <p:nvPr/>
        </p:nvSpPr>
        <p:spPr>
          <a:xfrm rot="16200000">
            <a:off x="1314658" y="2602540"/>
            <a:ext cx="361616" cy="423127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A7107B6-A2BB-4A47-A65D-6B318CE46D0C}"/>
              </a:ext>
            </a:extLst>
          </p:cNvPr>
          <p:cNvSpPr/>
          <p:nvPr/>
        </p:nvSpPr>
        <p:spPr>
          <a:xfrm>
            <a:off x="419101" y="3007583"/>
            <a:ext cx="2230557" cy="236451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tx1"/>
                </a:solidFill>
                <a:latin typeface="Monsal Gothic" panose="020B0000020200000000"/>
                <a:cs typeface="Arial" panose="020B0604020202020204" pitchFamily="34" charset="0"/>
              </a:rPr>
              <a:t>Talent Retention Scheme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E6EEA42-7630-4007-9ACA-B3436E6CE315}"/>
              </a:ext>
            </a:extLst>
          </p:cNvPr>
          <p:cNvSpPr/>
          <p:nvPr/>
        </p:nvSpPr>
        <p:spPr>
          <a:xfrm>
            <a:off x="9681454" y="3007583"/>
            <a:ext cx="2001072" cy="234319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400" dirty="0">
              <a:solidFill>
                <a:schemeClr val="bg1"/>
              </a:solidFill>
              <a:latin typeface="Monsal Gothic" panose="020B0000020200000000"/>
              <a:cs typeface="Arial" panose="020B0604020202020204" pitchFamily="34" charset="0"/>
            </a:endParaRPr>
          </a:p>
          <a:p>
            <a:r>
              <a:rPr lang="en-GB" sz="1400" dirty="0">
                <a:solidFill>
                  <a:schemeClr val="bg1"/>
                </a:solidFill>
                <a:latin typeface="Monsal Gothic" panose="020B0000020200000000"/>
                <a:cs typeface="Arial" panose="020B0604020202020204" pitchFamily="34" charset="0"/>
              </a:rPr>
              <a:t>Other CLC industry groups</a:t>
            </a:r>
          </a:p>
          <a:p>
            <a:endParaRPr lang="en-GB" sz="1400" dirty="0">
              <a:solidFill>
                <a:schemeClr val="bg1"/>
              </a:solidFill>
              <a:latin typeface="Monsal Gothic" panose="020B000002020000000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sz="1400" dirty="0">
                <a:solidFill>
                  <a:schemeClr val="bg1"/>
                </a:solidFill>
                <a:latin typeface="Monsal Gothic" panose="020B0000020200000000"/>
                <a:cs typeface="Arial" panose="020B0604020202020204" pitchFamily="34" charset="0"/>
              </a:rPr>
              <a:t>Infrastructure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400" dirty="0">
                <a:solidFill>
                  <a:schemeClr val="bg1"/>
                </a:solidFill>
                <a:latin typeface="Monsal Gothic" panose="020B0000020200000000"/>
                <a:cs typeface="Arial" panose="020B0604020202020204" pitchFamily="34" charset="0"/>
              </a:rPr>
              <a:t>Buildings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400" dirty="0">
                <a:solidFill>
                  <a:schemeClr val="bg1"/>
                </a:solidFill>
                <a:latin typeface="Monsal Gothic" panose="020B0000020200000000"/>
                <a:cs typeface="Arial" panose="020B0604020202020204" pitchFamily="34" charset="0"/>
              </a:rPr>
              <a:t>Housing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400" dirty="0">
                <a:solidFill>
                  <a:schemeClr val="bg1"/>
                </a:solidFill>
                <a:latin typeface="Monsal Gothic" panose="020B0000020200000000"/>
                <a:cs typeface="Arial" panose="020B0604020202020204" pitchFamily="34" charset="0"/>
              </a:rPr>
              <a:t>RMI</a:t>
            </a:r>
          </a:p>
          <a:p>
            <a:pPr marL="342900" indent="-342900">
              <a:buFont typeface="+mj-lt"/>
              <a:buAutoNum type="arabicPeriod"/>
            </a:pPr>
            <a:endParaRPr lang="en-GB" sz="1400" dirty="0">
              <a:solidFill>
                <a:schemeClr val="bg1"/>
              </a:solidFill>
              <a:latin typeface="Monsal Gothic" panose="020B0000020200000000"/>
              <a:cs typeface="Arial" panose="020B0604020202020204" pitchFamily="34" charset="0"/>
            </a:endParaRPr>
          </a:p>
          <a:p>
            <a:r>
              <a:rPr lang="en-GB" sz="1400" dirty="0">
                <a:solidFill>
                  <a:schemeClr val="bg1"/>
                </a:solidFill>
                <a:latin typeface="Monsal Gothic" panose="020B0000020200000000"/>
                <a:cs typeface="Arial" panose="020B0604020202020204" pitchFamily="34" charset="0"/>
              </a:rPr>
              <a:t>Feed needs into skills plan</a:t>
            </a:r>
          </a:p>
          <a:p>
            <a:endParaRPr lang="en-GB" i="1" dirty="0">
              <a:solidFill>
                <a:srgbClr val="002060"/>
              </a:solidFill>
            </a:endParaRPr>
          </a:p>
        </p:txBody>
      </p:sp>
      <p:sp>
        <p:nvSpPr>
          <p:cNvPr id="25" name="Arrow: Right 24">
            <a:extLst>
              <a:ext uri="{FF2B5EF4-FFF2-40B4-BE49-F238E27FC236}">
                <a16:creationId xmlns:a16="http://schemas.microsoft.com/office/drawing/2014/main" id="{2D09E4F6-C96D-4E4E-96D7-0F581CC6A641}"/>
              </a:ext>
            </a:extLst>
          </p:cNvPr>
          <p:cNvSpPr/>
          <p:nvPr/>
        </p:nvSpPr>
        <p:spPr>
          <a:xfrm rot="16200000">
            <a:off x="3703741" y="2615211"/>
            <a:ext cx="361616" cy="423127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7D59E86-2CA1-4E39-84C8-1BBAE25949C0}"/>
              </a:ext>
            </a:extLst>
          </p:cNvPr>
          <p:cNvSpPr/>
          <p:nvPr/>
        </p:nvSpPr>
        <p:spPr>
          <a:xfrm>
            <a:off x="5129478" y="3007583"/>
            <a:ext cx="2058939" cy="2364517"/>
          </a:xfrm>
          <a:prstGeom prst="rect">
            <a:avLst/>
          </a:prstGeom>
          <a:solidFill>
            <a:srgbClr val="086982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bg1"/>
                </a:solidFill>
                <a:latin typeface="Monsal Gothic" panose="020B0000020200000000"/>
                <a:cs typeface="Arial" panose="020B0604020202020204" pitchFamily="34" charset="0"/>
              </a:rPr>
              <a:t>Quality of employment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7AA2014-AD1C-4396-A2F8-247E54319003}"/>
              </a:ext>
            </a:extLst>
          </p:cNvPr>
          <p:cNvSpPr/>
          <p:nvPr/>
        </p:nvSpPr>
        <p:spPr>
          <a:xfrm>
            <a:off x="7406990" y="3007583"/>
            <a:ext cx="2058939" cy="2353235"/>
          </a:xfrm>
          <a:prstGeom prst="rect">
            <a:avLst/>
          </a:prstGeom>
          <a:solidFill>
            <a:srgbClr val="086982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bg1"/>
                </a:solidFill>
                <a:latin typeface="Monsal Gothic" panose="020B0000020200000000"/>
                <a:cs typeface="Arial" panose="020B0604020202020204" pitchFamily="34" charset="0"/>
              </a:rPr>
              <a:t>Education &amp; training reforms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008EA86-B1BB-4BB4-942B-841B8DD61647}"/>
              </a:ext>
            </a:extLst>
          </p:cNvPr>
          <p:cNvSpPr/>
          <p:nvPr/>
        </p:nvSpPr>
        <p:spPr>
          <a:xfrm>
            <a:off x="419101" y="5516214"/>
            <a:ext cx="9046828" cy="435006"/>
          </a:xfrm>
          <a:prstGeom prst="rect">
            <a:avLst/>
          </a:prstGeom>
          <a:solidFill>
            <a:srgbClr val="086982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Monsal Gothic" panose="020B0000020200000000"/>
                <a:cs typeface="Arial" panose="020B0604020202020204" pitchFamily="34" charset="0"/>
              </a:rPr>
              <a:t>Working groups</a:t>
            </a:r>
            <a:endParaRPr lang="en-GB" dirty="0">
              <a:solidFill>
                <a:schemeClr val="bg1"/>
              </a:solidFill>
              <a:latin typeface="Monsal Gothic" panose="020B0000020200000000"/>
              <a:cs typeface="Arial" panose="020B0604020202020204" pitchFamily="34" charset="0"/>
            </a:endParaRPr>
          </a:p>
        </p:txBody>
      </p:sp>
      <p:sp>
        <p:nvSpPr>
          <p:cNvPr id="29" name="Arrow: Right 28">
            <a:extLst>
              <a:ext uri="{FF2B5EF4-FFF2-40B4-BE49-F238E27FC236}">
                <a16:creationId xmlns:a16="http://schemas.microsoft.com/office/drawing/2014/main" id="{69192DE3-6B02-446C-8CFF-1E92D0A8E403}"/>
              </a:ext>
            </a:extLst>
          </p:cNvPr>
          <p:cNvSpPr/>
          <p:nvPr/>
        </p:nvSpPr>
        <p:spPr>
          <a:xfrm rot="16200000">
            <a:off x="5978139" y="2615211"/>
            <a:ext cx="361616" cy="423127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0" name="Arrow: Right 29">
            <a:extLst>
              <a:ext uri="{FF2B5EF4-FFF2-40B4-BE49-F238E27FC236}">
                <a16:creationId xmlns:a16="http://schemas.microsoft.com/office/drawing/2014/main" id="{C924DD1F-C4E7-4150-BCF9-74AB8C96DC1A}"/>
              </a:ext>
            </a:extLst>
          </p:cNvPr>
          <p:cNvSpPr/>
          <p:nvPr/>
        </p:nvSpPr>
        <p:spPr>
          <a:xfrm rot="16200000">
            <a:off x="8255651" y="2602215"/>
            <a:ext cx="361616" cy="423127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2F31197-3A5D-443D-89ED-B9690F995964}"/>
              </a:ext>
            </a:extLst>
          </p:cNvPr>
          <p:cNvSpPr/>
          <p:nvPr/>
        </p:nvSpPr>
        <p:spPr>
          <a:xfrm>
            <a:off x="9681453" y="5516214"/>
            <a:ext cx="2001072" cy="435006"/>
          </a:xfrm>
          <a:prstGeom prst="rect">
            <a:avLst/>
          </a:prstGeom>
          <a:solidFill>
            <a:srgbClr val="086982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b="1" dirty="0">
                <a:solidFill>
                  <a:schemeClr val="bg1"/>
                </a:solidFill>
                <a:latin typeface="Monsal Gothic" panose="020B0000020200000000"/>
                <a:cs typeface="Arial" panose="020B0604020202020204" pitchFamily="34" charset="0"/>
              </a:rPr>
              <a:t>Roadmap to Recovery</a:t>
            </a:r>
            <a:endParaRPr lang="en-GB" sz="1300" dirty="0">
              <a:solidFill>
                <a:schemeClr val="bg1"/>
              </a:solidFill>
              <a:latin typeface="Monsal Gothic" panose="020B0000020200000000"/>
              <a:cs typeface="Arial" panose="020B0604020202020204" pitchFamily="34" charset="0"/>
            </a:endParaRPr>
          </a:p>
        </p:txBody>
      </p:sp>
      <p:sp>
        <p:nvSpPr>
          <p:cNvPr id="32" name="Arrow: Right 31">
            <a:extLst>
              <a:ext uri="{FF2B5EF4-FFF2-40B4-BE49-F238E27FC236}">
                <a16:creationId xmlns:a16="http://schemas.microsoft.com/office/drawing/2014/main" id="{F2E44CCD-0D48-405F-97A6-C2CE747D3361}"/>
              </a:ext>
            </a:extLst>
          </p:cNvPr>
          <p:cNvSpPr/>
          <p:nvPr/>
        </p:nvSpPr>
        <p:spPr>
          <a:xfrm rot="16200000">
            <a:off x="10560634" y="2602213"/>
            <a:ext cx="361616" cy="423127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C12005B-8037-446E-8AB0-E0FCA1F9F3AB}"/>
              </a:ext>
            </a:extLst>
          </p:cNvPr>
          <p:cNvSpPr txBox="1"/>
          <p:nvPr/>
        </p:nvSpPr>
        <p:spPr>
          <a:xfrm>
            <a:off x="317576" y="496092"/>
            <a:ext cx="89523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Monsal Gothic" panose="020B0000020200000000"/>
              </a:rPr>
              <a:t>Skills context</a:t>
            </a:r>
            <a:endParaRPr lang="en-US" sz="3200" dirty="0">
              <a:solidFill>
                <a:schemeClr val="bg1"/>
              </a:solidFill>
              <a:latin typeface="Monsal Gothic" panose="020B0000020200000000"/>
            </a:endParaRPr>
          </a:p>
        </p:txBody>
      </p:sp>
    </p:spTree>
    <p:extLst>
      <p:ext uri="{BB962C8B-B14F-4D97-AF65-F5344CB8AC3E}">
        <p14:creationId xmlns:p14="http://schemas.microsoft.com/office/powerpoint/2010/main" val="5015349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7EDCC54-0239-4333-9BAD-B0C82370962C}"/>
              </a:ext>
            </a:extLst>
          </p:cNvPr>
          <p:cNvSpPr txBox="1"/>
          <p:nvPr/>
        </p:nvSpPr>
        <p:spPr>
          <a:xfrm>
            <a:off x="317575" y="496092"/>
            <a:ext cx="9118525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Monsal Gothic" panose="020B0000020200000000"/>
              </a:rPr>
              <a:t>What is the Construction Talent Retention Scheme?</a:t>
            </a:r>
          </a:p>
          <a:p>
            <a:endParaRPr lang="en-US" sz="3200" dirty="0">
              <a:solidFill>
                <a:schemeClr val="bg1"/>
              </a:solidFill>
              <a:latin typeface="Monsal Gothic" panose="020B000002020000000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  <a:latin typeface="Monsal Gothic" panose="020B0000020200000000"/>
              </a:rPr>
              <a:t>More than an</a:t>
            </a:r>
            <a:r>
              <a:rPr lang="en-US" sz="2800" dirty="0">
                <a:solidFill>
                  <a:schemeClr val="bg1"/>
                </a:solidFill>
                <a:latin typeface="Monsal Gothic" panose="020B0000020200000000"/>
              </a:rPr>
              <a:t> </a:t>
            </a:r>
            <a:r>
              <a:rPr lang="en-US" sz="2800" b="1" dirty="0">
                <a:solidFill>
                  <a:schemeClr val="bg1"/>
                </a:solidFill>
                <a:latin typeface="Monsal Gothic" panose="020B0000020200000000"/>
              </a:rPr>
              <a:t>online jobs board!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Monsal Gothic" panose="020B0000020200000000"/>
              </a:rPr>
              <a:t>Enable businesses to find skills and expertise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Monsal Gothic" panose="020B0000020200000000"/>
              </a:rPr>
              <a:t>Allow candidates to showcase their talent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Monsal Gothic" panose="020B0000020200000000"/>
              </a:rPr>
              <a:t>Permanent, contract and loans between companies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Monsal Gothic" panose="020B0000020200000000"/>
              </a:rPr>
              <a:t>Free for everyone until at least April 2021</a:t>
            </a:r>
          </a:p>
        </p:txBody>
      </p:sp>
    </p:spTree>
    <p:extLst>
      <p:ext uri="{BB962C8B-B14F-4D97-AF65-F5344CB8AC3E}">
        <p14:creationId xmlns:p14="http://schemas.microsoft.com/office/powerpoint/2010/main" val="5963355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BE1FCE6-A3A2-41AF-A45F-E6BF16E49EC3}"/>
              </a:ext>
            </a:extLst>
          </p:cNvPr>
          <p:cNvSpPr txBox="1"/>
          <p:nvPr/>
        </p:nvSpPr>
        <p:spPr>
          <a:xfrm>
            <a:off x="317576" y="496092"/>
            <a:ext cx="89523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Monsal Gothic" panose="020B0000020200000000"/>
              </a:rPr>
              <a:t>Other Champions</a:t>
            </a:r>
            <a:endParaRPr lang="en-US" sz="3200" dirty="0">
              <a:solidFill>
                <a:schemeClr val="bg1"/>
              </a:solidFill>
              <a:latin typeface="Monsal Gothic" panose="020B0000020200000000"/>
            </a:endParaRPr>
          </a:p>
        </p:txBody>
      </p:sp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AC623660-43DB-344D-A35A-91D5490C24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6738" y="2083861"/>
            <a:ext cx="1443452" cy="461215"/>
          </a:xfrm>
          <a:prstGeom prst="rect">
            <a:avLst/>
          </a:prstGeom>
        </p:spPr>
      </p:pic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3FDED5E5-09F8-0946-BC0C-5BB8195ADC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8907" y="1964950"/>
            <a:ext cx="1198350" cy="699037"/>
          </a:xfrm>
          <a:prstGeom prst="rect">
            <a:avLst/>
          </a:prstGeom>
        </p:spPr>
      </p:pic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6695867D-CF43-9E43-8666-9C82AB6BAF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1236" y="1618381"/>
            <a:ext cx="1290661" cy="1392174"/>
          </a:xfrm>
          <a:prstGeom prst="rect">
            <a:avLst/>
          </a:prstGeom>
        </p:spPr>
      </p:pic>
      <p:pic>
        <p:nvPicPr>
          <p:cNvPr id="12" name="Picture 11" descr="A picture containing drawing&#10;&#10;Description automatically generated">
            <a:extLst>
              <a:ext uri="{FF2B5EF4-FFF2-40B4-BE49-F238E27FC236}">
                <a16:creationId xmlns:a16="http://schemas.microsoft.com/office/drawing/2014/main" id="{83691B74-B73F-0345-A693-603CCCD169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62345" y="2043133"/>
            <a:ext cx="1675200" cy="542670"/>
          </a:xfrm>
          <a:prstGeom prst="rect">
            <a:avLst/>
          </a:prstGeom>
        </p:spPr>
      </p:pic>
      <p:pic>
        <p:nvPicPr>
          <p:cNvPr id="14" name="Picture 13" descr="A picture containing drawing&#10;&#10;Description automatically generated">
            <a:extLst>
              <a:ext uri="{FF2B5EF4-FFF2-40B4-BE49-F238E27FC236}">
                <a16:creationId xmlns:a16="http://schemas.microsoft.com/office/drawing/2014/main" id="{D48C0684-2D6B-9C43-B503-B1BBF8758A3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73133" y="2986043"/>
            <a:ext cx="1290662" cy="619518"/>
          </a:xfrm>
          <a:prstGeom prst="rect">
            <a:avLst/>
          </a:prstGeom>
        </p:spPr>
      </p:pic>
      <p:pic>
        <p:nvPicPr>
          <p:cNvPr id="16" name="Picture 15" descr="A close up of a logo&#10;&#10;Description automatically generated">
            <a:extLst>
              <a:ext uri="{FF2B5EF4-FFF2-40B4-BE49-F238E27FC236}">
                <a16:creationId xmlns:a16="http://schemas.microsoft.com/office/drawing/2014/main" id="{7F51C573-9BE5-9645-8A1D-DBAE676988A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38555" y="2915269"/>
            <a:ext cx="2159055" cy="761066"/>
          </a:xfrm>
          <a:prstGeom prst="rect">
            <a:avLst/>
          </a:prstGeom>
        </p:spPr>
      </p:pic>
      <p:pic>
        <p:nvPicPr>
          <p:cNvPr id="18" name="Picture 17" descr="A picture containing drawing, fence&#10;&#10;Description automatically generated">
            <a:extLst>
              <a:ext uri="{FF2B5EF4-FFF2-40B4-BE49-F238E27FC236}">
                <a16:creationId xmlns:a16="http://schemas.microsoft.com/office/drawing/2014/main" id="{4122B551-6314-484C-B29E-7284ADB5D484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9562"/>
          <a:stretch/>
        </p:blipFill>
        <p:spPr>
          <a:xfrm>
            <a:off x="1021490" y="3739114"/>
            <a:ext cx="1793949" cy="1130170"/>
          </a:xfrm>
          <a:prstGeom prst="rect">
            <a:avLst/>
          </a:prstGeom>
        </p:spPr>
      </p:pic>
      <p:pic>
        <p:nvPicPr>
          <p:cNvPr id="20" name="Picture 19" descr="A picture containing drawing&#10;&#10;Description automatically generated">
            <a:extLst>
              <a:ext uri="{FF2B5EF4-FFF2-40B4-BE49-F238E27FC236}">
                <a16:creationId xmlns:a16="http://schemas.microsoft.com/office/drawing/2014/main" id="{9E271161-FF28-CC4B-BB28-FD18AD5EFC4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60205" y="3062784"/>
            <a:ext cx="1479480" cy="466036"/>
          </a:xfrm>
          <a:prstGeom prst="rect">
            <a:avLst/>
          </a:prstGeom>
        </p:spPr>
      </p:pic>
      <p:pic>
        <p:nvPicPr>
          <p:cNvPr id="22" name="Picture 21" descr="A picture containing drawing, light&#10;&#10;Description automatically generated">
            <a:extLst>
              <a:ext uri="{FF2B5EF4-FFF2-40B4-BE49-F238E27FC236}">
                <a16:creationId xmlns:a16="http://schemas.microsoft.com/office/drawing/2014/main" id="{854DA582-ED6A-0444-B902-AB35A7F94D1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239592" y="2790766"/>
            <a:ext cx="1793949" cy="1010072"/>
          </a:xfrm>
          <a:prstGeom prst="rect">
            <a:avLst/>
          </a:prstGeom>
        </p:spPr>
      </p:pic>
      <p:pic>
        <p:nvPicPr>
          <p:cNvPr id="24" name="Picture 23" descr="A picture containing drawing&#10;&#10;Description automatically generated">
            <a:extLst>
              <a:ext uri="{FF2B5EF4-FFF2-40B4-BE49-F238E27FC236}">
                <a16:creationId xmlns:a16="http://schemas.microsoft.com/office/drawing/2014/main" id="{C32D69C2-D085-F047-9ABB-02964115E33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66470" y="3966455"/>
            <a:ext cx="2103224" cy="675488"/>
          </a:xfrm>
          <a:prstGeom prst="rect">
            <a:avLst/>
          </a:prstGeom>
        </p:spPr>
      </p:pic>
      <p:pic>
        <p:nvPicPr>
          <p:cNvPr id="26" name="Picture 25" descr="A drawing of a face&#10;&#10;Description automatically generated">
            <a:extLst>
              <a:ext uri="{FF2B5EF4-FFF2-40B4-BE49-F238E27FC236}">
                <a16:creationId xmlns:a16="http://schemas.microsoft.com/office/drawing/2014/main" id="{420A4F3F-F170-3D46-8D88-03FC93F0BD6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876107" y="3930712"/>
            <a:ext cx="1447677" cy="746975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28" name="Picture 27" descr="A picture containing drawing&#10;&#10;Description automatically generated">
            <a:extLst>
              <a:ext uri="{FF2B5EF4-FFF2-40B4-BE49-F238E27FC236}">
                <a16:creationId xmlns:a16="http://schemas.microsoft.com/office/drawing/2014/main" id="{86826652-105E-0940-949F-8965FE10817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456662" y="3773412"/>
            <a:ext cx="1359808" cy="1061574"/>
          </a:xfrm>
          <a:prstGeom prst="rect">
            <a:avLst/>
          </a:prstGeom>
        </p:spPr>
      </p:pic>
      <p:pic>
        <p:nvPicPr>
          <p:cNvPr id="30" name="Picture 29" descr="A close up of a logo&#10;&#10;Description automatically generated">
            <a:extLst>
              <a:ext uri="{FF2B5EF4-FFF2-40B4-BE49-F238E27FC236}">
                <a16:creationId xmlns:a16="http://schemas.microsoft.com/office/drawing/2014/main" id="{5C0C5144-FDD2-8B40-8145-F5FC334B251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590418" y="4917815"/>
            <a:ext cx="656092" cy="963817"/>
          </a:xfrm>
          <a:prstGeom prst="rect">
            <a:avLst/>
          </a:prstGeom>
        </p:spPr>
      </p:pic>
      <p:pic>
        <p:nvPicPr>
          <p:cNvPr id="32" name="Picture 31" descr="A picture containing drawing&#10;&#10;Description automatically generated">
            <a:extLst>
              <a:ext uri="{FF2B5EF4-FFF2-40B4-BE49-F238E27FC236}">
                <a16:creationId xmlns:a16="http://schemas.microsoft.com/office/drawing/2014/main" id="{5C87E066-C78D-ED47-88D1-C1B81283C1F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475967" y="5019136"/>
            <a:ext cx="884231" cy="761175"/>
          </a:xfrm>
          <a:prstGeom prst="rect">
            <a:avLst/>
          </a:prstGeom>
        </p:spPr>
      </p:pic>
      <p:pic>
        <p:nvPicPr>
          <p:cNvPr id="34" name="Picture 33" descr="A picture containing drawing&#10;&#10;Description automatically generated">
            <a:extLst>
              <a:ext uri="{FF2B5EF4-FFF2-40B4-BE49-F238E27FC236}">
                <a16:creationId xmlns:a16="http://schemas.microsoft.com/office/drawing/2014/main" id="{3A2654B4-7BDE-F549-97E9-C2D27DAD0DC4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074910" y="4931033"/>
            <a:ext cx="1050070" cy="937380"/>
          </a:xfrm>
          <a:prstGeom prst="rect">
            <a:avLst/>
          </a:prstGeom>
        </p:spPr>
      </p:pic>
      <p:pic>
        <p:nvPicPr>
          <p:cNvPr id="36" name="Picture 35" descr="A picture containing drawing&#10;&#10;Description automatically generated">
            <a:extLst>
              <a:ext uri="{FF2B5EF4-FFF2-40B4-BE49-F238E27FC236}">
                <a16:creationId xmlns:a16="http://schemas.microsoft.com/office/drawing/2014/main" id="{54328CD6-0539-7F42-8F57-8B160C3865B8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480475" y="5220599"/>
            <a:ext cx="1312182" cy="358249"/>
          </a:xfrm>
          <a:prstGeom prst="rect">
            <a:avLst/>
          </a:prstGeom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FA36BE8D-F344-44EF-B42D-3F16E4E661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471" y="196078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28" name="Picture 4" descr="BMF Homepage">
            <a:extLst>
              <a:ext uri="{FF2B5EF4-FFF2-40B4-BE49-F238E27FC236}">
                <a16:creationId xmlns:a16="http://schemas.microsoft.com/office/drawing/2014/main" id="{EAFD8C76-CA57-4474-AEBC-326DD62C67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6896" y="4999261"/>
            <a:ext cx="819150" cy="781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8626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D697992-39FA-4148-93BB-704481019C00}"/>
              </a:ext>
            </a:extLst>
          </p:cNvPr>
          <p:cNvSpPr txBox="1"/>
          <p:nvPr/>
        </p:nvSpPr>
        <p:spPr>
          <a:xfrm>
            <a:off x="317575" y="496092"/>
            <a:ext cx="9575725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Monsal Gothic" panose="020B0000020200000000"/>
              </a:rPr>
              <a:t>Timeline</a:t>
            </a:r>
          </a:p>
          <a:p>
            <a:endParaRPr lang="en-US" sz="3200" dirty="0">
              <a:solidFill>
                <a:schemeClr val="bg1"/>
              </a:solidFill>
              <a:latin typeface="Monsal Gothic" panose="020B000002020000000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Monsal Gothic" panose="020B0000020200000000"/>
              </a:rPr>
              <a:t>Wednesday 8 July – Chancellor’s announcement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  <a:latin typeface="Monsal Gothic" panose="020B0000020200000000"/>
              </a:rPr>
              <a:t>Friday 24 July </a:t>
            </a:r>
            <a:r>
              <a:rPr lang="en-US" sz="2800" dirty="0">
                <a:solidFill>
                  <a:schemeClr val="bg1"/>
                </a:solidFill>
                <a:latin typeface="Monsal Gothic" panose="020B0000020200000000"/>
              </a:rPr>
              <a:t>– portal launch with Construction Minister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Monsal Gothic" panose="020B0000020200000000"/>
              </a:rPr>
              <a:t>Tuesday 28 July – webinar in partnership with </a:t>
            </a:r>
            <a:r>
              <a:rPr lang="en-US" sz="2800" i="1" dirty="0">
                <a:solidFill>
                  <a:schemeClr val="bg1"/>
                </a:solidFill>
                <a:latin typeface="Monsal Gothic" panose="020B0000020200000000"/>
              </a:rPr>
              <a:t>Construction Enquirer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Monsal Gothic" panose="020B0000020200000000"/>
              </a:rPr>
              <a:t>Ongoing promotional activity over next nine months via business groups, social media, PR and more…</a:t>
            </a:r>
          </a:p>
        </p:txBody>
      </p:sp>
    </p:spTree>
    <p:extLst>
      <p:ext uri="{BB962C8B-B14F-4D97-AF65-F5344CB8AC3E}">
        <p14:creationId xmlns:p14="http://schemas.microsoft.com/office/powerpoint/2010/main" val="42708423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D697992-39FA-4148-93BB-704481019C00}"/>
              </a:ext>
            </a:extLst>
          </p:cNvPr>
          <p:cNvSpPr txBox="1"/>
          <p:nvPr/>
        </p:nvSpPr>
        <p:spPr>
          <a:xfrm>
            <a:off x="317575" y="496092"/>
            <a:ext cx="9575725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Monsal Gothic" panose="020B0000020200000000"/>
              </a:rPr>
              <a:t>Next Steps 1</a:t>
            </a:r>
          </a:p>
          <a:p>
            <a:endParaRPr lang="en-US" sz="3200" dirty="0">
              <a:solidFill>
                <a:schemeClr val="bg1"/>
              </a:solidFill>
              <a:latin typeface="Monsal Gothic" panose="020B000002020000000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Monsal Gothic" panose="020B0000020200000000"/>
              </a:rPr>
              <a:t>Bi- weekly meetings of the TRS Business Group- tracking sign-up, comms and managing on-going risks/issues</a:t>
            </a:r>
          </a:p>
          <a:p>
            <a:endParaRPr lang="en-US" sz="2800" dirty="0">
              <a:solidFill>
                <a:schemeClr val="bg1"/>
              </a:solidFill>
              <a:latin typeface="Monsal Gothic" panose="020B000002020000000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Monsal Gothic" panose="020B0000020200000000"/>
              </a:rPr>
              <a:t>Agree Membership for the TRS Steering group, shaping the scheme’s future development</a:t>
            </a:r>
          </a:p>
          <a:p>
            <a:endParaRPr lang="en-US" sz="2800" dirty="0">
              <a:solidFill>
                <a:schemeClr val="bg1"/>
              </a:solidFill>
              <a:latin typeface="Monsal Gothic" panose="020B000002020000000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Monsal Gothic" panose="020B0000020200000000"/>
              </a:rPr>
              <a:t>Develop and agree TRS Steering Group’s Terms of Reference and project plan with the Steering Group</a:t>
            </a:r>
          </a:p>
          <a:p>
            <a:endParaRPr lang="en-US" sz="2800" dirty="0">
              <a:solidFill>
                <a:schemeClr val="bg1"/>
              </a:solidFill>
              <a:latin typeface="Monsal Gothic" panose="020B000002020000000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Monsal Gothic" panose="020B0000020200000000"/>
              </a:rPr>
              <a:t>On-going engagement with key Government Departments to widen the offer and awareness of the scheme </a:t>
            </a:r>
          </a:p>
        </p:txBody>
      </p:sp>
    </p:spTree>
    <p:extLst>
      <p:ext uri="{BB962C8B-B14F-4D97-AF65-F5344CB8AC3E}">
        <p14:creationId xmlns:p14="http://schemas.microsoft.com/office/powerpoint/2010/main" val="39676029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D697992-39FA-4148-93BB-704481019C00}"/>
              </a:ext>
            </a:extLst>
          </p:cNvPr>
          <p:cNvSpPr txBox="1"/>
          <p:nvPr/>
        </p:nvSpPr>
        <p:spPr>
          <a:xfrm>
            <a:off x="317575" y="496092"/>
            <a:ext cx="9575725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Monsal Gothic" panose="020B0000020200000000"/>
              </a:rPr>
              <a:t>Next Steps 2</a:t>
            </a:r>
          </a:p>
          <a:p>
            <a:endParaRPr lang="en-US" sz="3200" dirty="0">
              <a:solidFill>
                <a:schemeClr val="bg1"/>
              </a:solidFill>
              <a:latin typeface="Monsal Gothic" panose="020B000002020000000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Monsal Gothic" panose="020B0000020200000000"/>
              </a:rPr>
              <a:t>Develop a medium terms comms approach, including a Ministerial visit</a:t>
            </a:r>
            <a:r>
              <a:rPr lang="en-US" sz="2800">
                <a:solidFill>
                  <a:schemeClr val="bg1"/>
                </a:solidFill>
                <a:latin typeface="Monsal Gothic" panose="020B0000020200000000"/>
              </a:rPr>
              <a:t>, industry </a:t>
            </a:r>
            <a:r>
              <a:rPr lang="en-US" sz="2800" dirty="0">
                <a:solidFill>
                  <a:schemeClr val="bg1"/>
                </a:solidFill>
                <a:latin typeface="Monsal Gothic" panose="020B0000020200000000"/>
              </a:rPr>
              <a:t>and reaching out to schools and educational establishments </a:t>
            </a:r>
          </a:p>
          <a:p>
            <a:endParaRPr lang="en-US" sz="2800" dirty="0">
              <a:solidFill>
                <a:schemeClr val="bg1"/>
              </a:solidFill>
              <a:latin typeface="Monsal Gothic" panose="020B000002020000000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Monsal Gothic" panose="020B0000020200000000"/>
              </a:rPr>
              <a:t>Continue to grow the Scheme with targeted comms at specific companies.  </a:t>
            </a:r>
          </a:p>
        </p:txBody>
      </p:sp>
    </p:spTree>
    <p:extLst>
      <p:ext uri="{BB962C8B-B14F-4D97-AF65-F5344CB8AC3E}">
        <p14:creationId xmlns:p14="http://schemas.microsoft.com/office/powerpoint/2010/main" val="42767610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BCA76D3-4AF1-4543-AABC-E5FA615F98E2}"/>
              </a:ext>
            </a:extLst>
          </p:cNvPr>
          <p:cNvSpPr/>
          <p:nvPr/>
        </p:nvSpPr>
        <p:spPr>
          <a:xfrm>
            <a:off x="431800" y="1607740"/>
            <a:ext cx="11277600" cy="4479437"/>
          </a:xfrm>
          <a:prstGeom prst="rect">
            <a:avLst/>
          </a:prstGeom>
          <a:solidFill>
            <a:srgbClr val="086982">
              <a:alpha val="60000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bg1"/>
              </a:solidFill>
              <a:latin typeface="Monsal Gothic" panose="020B000002020000000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BE1FCE6-A3A2-41AF-A45F-E6BF16E49EC3}"/>
              </a:ext>
            </a:extLst>
          </p:cNvPr>
          <p:cNvSpPr txBox="1"/>
          <p:nvPr/>
        </p:nvSpPr>
        <p:spPr>
          <a:xfrm>
            <a:off x="317576" y="496092"/>
            <a:ext cx="89523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Monsal Gothic" panose="020B0000020200000000"/>
              </a:rPr>
              <a:t>Early adopters and supporters</a:t>
            </a:r>
            <a:endParaRPr lang="en-US" sz="3200" dirty="0">
              <a:solidFill>
                <a:schemeClr val="bg1"/>
              </a:solidFill>
              <a:latin typeface="Monsal Gothic" panose="020B0000020200000000"/>
            </a:endParaRPr>
          </a:p>
        </p:txBody>
      </p:sp>
      <p:pic>
        <p:nvPicPr>
          <p:cNvPr id="7" name="Picture 6" descr="Balfour Beatty - Energy &amp; Industrial, Enterprise, Internal ...">
            <a:extLst>
              <a:ext uri="{FF2B5EF4-FFF2-40B4-BE49-F238E27FC236}">
                <a16:creationId xmlns:a16="http://schemas.microsoft.com/office/drawing/2014/main" id="{0B6D10F0-94FE-4FF3-B06F-BBCA249B85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87" t="44072" r="23120" b="45389"/>
          <a:stretch/>
        </p:blipFill>
        <p:spPr bwMode="auto">
          <a:xfrm>
            <a:off x="8493682" y="1917374"/>
            <a:ext cx="2540458" cy="49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ustomer Commitment Award - Sponsored by Taylor Wimpey - Knowsley ...">
            <a:extLst>
              <a:ext uri="{FF2B5EF4-FFF2-40B4-BE49-F238E27FC236}">
                <a16:creationId xmlns:a16="http://schemas.microsoft.com/office/drawing/2014/main" id="{0ED963BF-6700-4B03-BFCA-813142C2D7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7704" y="4971658"/>
            <a:ext cx="1653585" cy="766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Web Design Agency In Somerset &amp; Yeovil | Purplebox Digital">
            <a:extLst>
              <a:ext uri="{FF2B5EF4-FFF2-40B4-BE49-F238E27FC236}">
                <a16:creationId xmlns:a16="http://schemas.microsoft.com/office/drawing/2014/main" id="{E4523282-66E4-4493-9291-9374349D62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25" t="28299" b="26096"/>
          <a:stretch/>
        </p:blipFill>
        <p:spPr bwMode="auto">
          <a:xfrm>
            <a:off x="8747492" y="2908596"/>
            <a:ext cx="2032837" cy="64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ELEGANCE HOME | Polypipe International">
            <a:extLst>
              <a:ext uri="{FF2B5EF4-FFF2-40B4-BE49-F238E27FC236}">
                <a16:creationId xmlns:a16="http://schemas.microsoft.com/office/drawing/2014/main" id="{B3E1CFC9-6899-4B06-9C5E-41C61D5EC6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966"/>
          <a:stretch/>
        </p:blipFill>
        <p:spPr bwMode="auto">
          <a:xfrm>
            <a:off x="8642392" y="4086342"/>
            <a:ext cx="2263176" cy="49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Tony Gee">
            <a:extLst>
              <a:ext uri="{FF2B5EF4-FFF2-40B4-BE49-F238E27FC236}">
                <a16:creationId xmlns:a16="http://schemas.microsoft.com/office/drawing/2014/main" id="{F9DC179E-14DA-4A3E-B77D-07928B51A9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9782" y="4971658"/>
            <a:ext cx="1349127" cy="766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0">
            <a:extLst>
              <a:ext uri="{FF2B5EF4-FFF2-40B4-BE49-F238E27FC236}">
                <a16:creationId xmlns:a16="http://schemas.microsoft.com/office/drawing/2014/main" id="{006E8B6C-DE63-467F-A332-7D924DF0D4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27" b="978"/>
          <a:stretch/>
        </p:blipFill>
        <p:spPr bwMode="auto">
          <a:xfrm>
            <a:off x="1090878" y="4006988"/>
            <a:ext cx="2159456" cy="497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 descr="A close up of a sign&#10;&#10;Description automatically generated">
            <a:extLst>
              <a:ext uri="{FF2B5EF4-FFF2-40B4-BE49-F238E27FC236}">
                <a16:creationId xmlns:a16="http://schemas.microsoft.com/office/drawing/2014/main" id="{9C136E5A-DD01-4CD7-BE45-C5F5D931F34B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colorTemperature colorTemp="5800"/>
                    </a14:imgEffect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rcRect t="73832"/>
          <a:stretch/>
        </p:blipFill>
        <p:spPr>
          <a:xfrm>
            <a:off x="1042437" y="5099465"/>
            <a:ext cx="2452267" cy="496800"/>
          </a:xfrm>
          <a:prstGeom prst="rect">
            <a:avLst/>
          </a:prstGeom>
        </p:spPr>
      </p:pic>
      <p:pic>
        <p:nvPicPr>
          <p:cNvPr id="2082" name="Picture 34" descr="Download Mace Group Logo - London Borough Of Hackney, HD Png ...">
            <a:extLst>
              <a:ext uri="{FF2B5EF4-FFF2-40B4-BE49-F238E27FC236}">
                <a16:creationId xmlns:a16="http://schemas.microsoft.com/office/drawing/2014/main" id="{CB8E89F7-1475-40BC-8DC8-D5B42EB0B6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851" t="40766" r="14476" b="43727"/>
          <a:stretch/>
        </p:blipFill>
        <p:spPr bwMode="auto">
          <a:xfrm>
            <a:off x="4846013" y="4063866"/>
            <a:ext cx="1846831" cy="49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6" name="Picture 38" descr="Download Bam Logo Png - Full Size PNG Image - PNGkit">
            <a:extLst>
              <a:ext uri="{FF2B5EF4-FFF2-40B4-BE49-F238E27FC236}">
                <a16:creationId xmlns:a16="http://schemas.microsoft.com/office/drawing/2014/main" id="{76486FBE-C918-490C-90AE-9F32194800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012" y="2983315"/>
            <a:ext cx="1745661" cy="49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Aggregate Industries white logo – Data Technology Limited">
            <a:extLst>
              <a:ext uri="{FF2B5EF4-FFF2-40B4-BE49-F238E27FC236}">
                <a16:creationId xmlns:a16="http://schemas.microsoft.com/office/drawing/2014/main" id="{11484DFE-8CEC-4C2F-98FE-288D19D2E4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860" y="1800957"/>
            <a:ext cx="1359476" cy="771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Frontiere PR">
            <a:extLst>
              <a:ext uri="{FF2B5EF4-FFF2-40B4-BE49-F238E27FC236}">
                <a16:creationId xmlns:a16="http://schemas.microsoft.com/office/drawing/2014/main" id="{542034F9-13D6-4D41-A7B2-D5D297B695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8461" y="2675683"/>
            <a:ext cx="1891201" cy="1003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E73F2C2-5957-4A67-B921-A06C99972B8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068461" y="1722695"/>
            <a:ext cx="1627873" cy="911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7201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89AFA6A-B8E1-4094-A962-0C119DF82F55}"/>
              </a:ext>
            </a:extLst>
          </p:cNvPr>
          <p:cNvSpPr txBox="1"/>
          <p:nvPr/>
        </p:nvSpPr>
        <p:spPr>
          <a:xfrm>
            <a:off x="2606313" y="2213282"/>
            <a:ext cx="8952359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solidFill>
                <a:schemeClr val="bg1"/>
              </a:solidFill>
              <a:latin typeface="Monsal Gothic" panose="020B0000020200000000"/>
            </a:endParaRPr>
          </a:p>
          <a:p>
            <a:endParaRPr lang="en-US" sz="3200" dirty="0">
              <a:solidFill>
                <a:schemeClr val="bg1"/>
              </a:solidFill>
              <a:latin typeface="Monsal Gothic" panose="020B0000020200000000"/>
            </a:endParaRPr>
          </a:p>
          <a:p>
            <a:endParaRPr lang="en-US" sz="3200" dirty="0">
              <a:solidFill>
                <a:schemeClr val="bg1"/>
              </a:solidFill>
              <a:latin typeface="Monsal Gothic" panose="020B000002020000000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Monsal Gothic" panose="020B0000020200000000"/>
              </a:rPr>
              <a:t>Businesses – register your interest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AFD320-FB7A-1340-88C7-7E73CA90928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4400" b="1" dirty="0"/>
              <a:t>trs-system.co.uk/construction</a:t>
            </a:r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11511551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270</Words>
  <Application>Microsoft Office PowerPoint</Application>
  <PresentationFormat>Widescreen</PresentationFormat>
  <Paragraphs>55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Monsal Gothic</vt:lpstr>
      <vt:lpstr>Monsal Gothic Medium</vt:lpstr>
      <vt:lpstr>Office Theme</vt:lpstr>
      <vt:lpstr>Construction  Talent Retention Scheme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trs-system.co.uk/construction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Riccardo Gualandi</dc:creator>
  <cp:lastModifiedBy>Young, Stuart (Infrastructure &amp; Materials)</cp:lastModifiedBy>
  <cp:revision>38</cp:revision>
  <dcterms:created xsi:type="dcterms:W3CDTF">2020-07-06T15:47:19Z</dcterms:created>
  <dcterms:modified xsi:type="dcterms:W3CDTF">2020-08-12T09:00:53Z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a62f585-b40f-4ab9-bafe-39150f03d124_Enabled">
    <vt:lpwstr>true</vt:lpwstr>
  </property>
  <property fmtid="{D5CDD505-2E9C-101B-9397-08002B2CF9AE}" pid="3" name="MSIP_Label_ba62f585-b40f-4ab9-bafe-39150f03d124_SetDate">
    <vt:lpwstr>2020-07-29T09:46:50Z</vt:lpwstr>
  </property>
  <property fmtid="{D5CDD505-2E9C-101B-9397-08002B2CF9AE}" pid="4" name="MSIP_Label_ba62f585-b40f-4ab9-bafe-39150f03d124_Method">
    <vt:lpwstr>Standard</vt:lpwstr>
  </property>
  <property fmtid="{D5CDD505-2E9C-101B-9397-08002B2CF9AE}" pid="5" name="MSIP_Label_ba62f585-b40f-4ab9-bafe-39150f03d124_Name">
    <vt:lpwstr>OFFICIAL</vt:lpwstr>
  </property>
  <property fmtid="{D5CDD505-2E9C-101B-9397-08002B2CF9AE}" pid="6" name="MSIP_Label_ba62f585-b40f-4ab9-bafe-39150f03d124_SiteId">
    <vt:lpwstr>cbac7005-02c1-43eb-b497-e6492d1b2dd8</vt:lpwstr>
  </property>
  <property fmtid="{D5CDD505-2E9C-101B-9397-08002B2CF9AE}" pid="7" name="MSIP_Label_ba62f585-b40f-4ab9-bafe-39150f03d124_ActionId">
    <vt:lpwstr>426099c2-5e70-4ab5-8776-000055230ec2</vt:lpwstr>
  </property>
  <property fmtid="{D5CDD505-2E9C-101B-9397-08002B2CF9AE}" pid="8" name="MSIP_Label_ba62f585-b40f-4ab9-bafe-39150f03d124_ContentBits">
    <vt:lpwstr>0</vt:lpwstr>
  </property>
</Properties>
</file>